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58"/>
  </p:notesMasterIdLst>
  <p:sldIdLst>
    <p:sldId id="256" r:id="rId2"/>
    <p:sldId id="269" r:id="rId3"/>
    <p:sldId id="279" r:id="rId4"/>
    <p:sldId id="313" r:id="rId5"/>
    <p:sldId id="280" r:id="rId6"/>
    <p:sldId id="281" r:id="rId7"/>
    <p:sldId id="294" r:id="rId8"/>
    <p:sldId id="295" r:id="rId9"/>
    <p:sldId id="317" r:id="rId10"/>
    <p:sldId id="328" r:id="rId11"/>
    <p:sldId id="329" r:id="rId12"/>
    <p:sldId id="296" r:id="rId13"/>
    <p:sldId id="297" r:id="rId14"/>
    <p:sldId id="298" r:id="rId15"/>
    <p:sldId id="299" r:id="rId16"/>
    <p:sldId id="300" r:id="rId17"/>
    <p:sldId id="311" r:id="rId18"/>
    <p:sldId id="312" r:id="rId19"/>
    <p:sldId id="290" r:id="rId20"/>
    <p:sldId id="293" r:id="rId21"/>
    <p:sldId id="270" r:id="rId22"/>
    <p:sldId id="291" r:id="rId23"/>
    <p:sldId id="292" r:id="rId24"/>
    <p:sldId id="301" r:id="rId25"/>
    <p:sldId id="302" r:id="rId26"/>
    <p:sldId id="303" r:id="rId27"/>
    <p:sldId id="275" r:id="rId28"/>
    <p:sldId id="304" r:id="rId29"/>
    <p:sldId id="305" r:id="rId30"/>
    <p:sldId id="277" r:id="rId31"/>
    <p:sldId id="308" r:id="rId32"/>
    <p:sldId id="278" r:id="rId33"/>
    <p:sldId id="310" r:id="rId34"/>
    <p:sldId id="309" r:id="rId35"/>
    <p:sldId id="274" r:id="rId36"/>
    <p:sldId id="315" r:id="rId37"/>
    <p:sldId id="316" r:id="rId38"/>
    <p:sldId id="314" r:id="rId39"/>
    <p:sldId id="288" r:id="rId40"/>
    <p:sldId id="318" r:id="rId41"/>
    <p:sldId id="289" r:id="rId42"/>
    <p:sldId id="320" r:id="rId43"/>
    <p:sldId id="321" r:id="rId44"/>
    <p:sldId id="322" r:id="rId45"/>
    <p:sldId id="323" r:id="rId46"/>
    <p:sldId id="324" r:id="rId47"/>
    <p:sldId id="325" r:id="rId48"/>
    <p:sldId id="319" r:id="rId49"/>
    <p:sldId id="282" r:id="rId50"/>
    <p:sldId id="283" r:id="rId51"/>
    <p:sldId id="306" r:id="rId52"/>
    <p:sldId id="307" r:id="rId53"/>
    <p:sldId id="284" r:id="rId54"/>
    <p:sldId id="285" r:id="rId55"/>
    <p:sldId id="326" r:id="rId56"/>
    <p:sldId id="330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424" y="7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7/3/18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ewresearch.org/fact-tank/2018/07/10/senates-august-recess-could-be-its-shortest-in-decades/" TargetMode="Externa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ublimetext.com/3" TargetMode="Externa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hmcminn/digitalframeworks-summer18/blob/master/class3/assignment3.m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Cleaning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Sean McMinn</a:t>
            </a:r>
          </a:p>
          <a:p>
            <a:r>
              <a:rPr lang="en-US" dirty="0" smtClean="0"/>
              <a:t>Digital frameworks</a:t>
            </a:r>
          </a:p>
          <a:p>
            <a:r>
              <a:rPr lang="en-US" dirty="0" smtClean="0"/>
              <a:t>Northwestern University </a:t>
            </a:r>
            <a:r>
              <a:rPr lang="mr-IN" dirty="0" smtClean="0"/>
              <a:t>–</a:t>
            </a:r>
            <a:r>
              <a:rPr lang="en-US" dirty="0" smtClean="0"/>
              <a:t> Summer 2018</a:t>
            </a:r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shmcminn</a:t>
            </a:r>
            <a:r>
              <a:rPr lang="en-US" dirty="0" smtClean="0"/>
              <a:t>/digitalframeworks-summer18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  <a:endParaRPr lang="en-US" dirty="0"/>
          </a:p>
        </p:txBody>
      </p:sp>
      <p:pic>
        <p:nvPicPr>
          <p:cNvPr id="4" name="Picture 3" descr="Screen Shot 2018-07-15 at 9.0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06" y="2516330"/>
            <a:ext cx="5152113" cy="414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  <a:endParaRPr lang="en-US" dirty="0"/>
          </a:p>
        </p:txBody>
      </p:sp>
      <p:pic>
        <p:nvPicPr>
          <p:cNvPr id="5" name="Picture 4" descr="Screen Shot 2018-07-15 at 9.08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93" y="2440552"/>
            <a:ext cx="2195308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51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3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Separate fields in separate columns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88052" y="2448585"/>
            <a:ext cx="3404245" cy="318185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Separate fields in separate columns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States and districts formatted the same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181660" y="2867593"/>
            <a:ext cx="3050728" cy="29330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Separate fields in separate columns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States and districts formatted the same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27476" y="5526731"/>
            <a:ext cx="185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Clean numbers (no commas, $ signs)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065442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that data started out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917" y="5552919"/>
            <a:ext cx="1990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Lots mashed together for each data point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4122" y="5539825"/>
            <a:ext cx="236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Redundant column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636633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8-07-13 at 8.09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34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61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a 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  <a:endParaRPr lang="en-US" dirty="0"/>
          </a:p>
        </p:txBody>
      </p:sp>
      <p:pic>
        <p:nvPicPr>
          <p:cNvPr id="4" name="Picture 3" descr="Screen Shot 2018-07-13 at 8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49" y="3613953"/>
            <a:ext cx="3743280" cy="28919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207849" y="6126162"/>
            <a:ext cx="2644835" cy="7318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1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a 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work on a COPY of your data!</a:t>
            </a:r>
          </a:p>
          <a:p>
            <a:r>
              <a:rPr lang="en-US" dirty="0" smtClean="0"/>
              <a:t>Always keep a RECORD of what you’re doing to your data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6" name="Picture 5" descr="Screen Shot 2018-07-13 at 8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48" y="4856041"/>
            <a:ext cx="6930314" cy="5747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011447" y="4386501"/>
            <a:ext cx="7350871" cy="120137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 =&gt;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6370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Excel can interpret CSV files very well! Sometimes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This is going to focus on spreadsheets, but many of the same principles apply to other data formats</a:t>
            </a:r>
          </a:p>
          <a:p>
            <a:endParaRPr lang="en-US" dirty="0"/>
          </a:p>
        </p:txBody>
      </p:sp>
      <p:pic>
        <p:nvPicPr>
          <p:cNvPr id="4" name="Picture 3" descr="Screen Shot 2018-07-08 at 6.22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0273"/>
            <a:ext cx="9144000" cy="25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1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stories?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5000" y="56216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2"/>
              </a:rPr>
              <a:t>http://www.pewresearch.org/fact-tank/2018/07/10/senates-august-recess-could-be-its-shortest-in-decades/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 descr="Screen Shot 2018-07-15 at 4.15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86" y="1485900"/>
            <a:ext cx="5819628" cy="379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text editor</a:t>
            </a:r>
          </a:p>
          <a:p>
            <a:r>
              <a:rPr lang="en-US" dirty="0" err="1" smtClean="0">
                <a:hlinkClick r:id="rId2"/>
              </a:rPr>
              <a:t>sublimetext.com</a:t>
            </a:r>
            <a:r>
              <a:rPr lang="en-US" dirty="0" smtClean="0">
                <a:hlinkClick r:id="rId2"/>
              </a:rPr>
              <a:t>/3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Screen Shot 2018-07-08 at 5.1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54" y="3299695"/>
            <a:ext cx="5815768" cy="33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57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 comma</a:t>
            </a:r>
          </a:p>
          <a:p>
            <a:endParaRPr lang="en-US" dirty="0"/>
          </a:p>
        </p:txBody>
      </p:sp>
      <p:pic>
        <p:nvPicPr>
          <p:cNvPr id="4" name="Picture 3" descr="Screen Shot 2018-07-08 at 6.3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2619"/>
            <a:ext cx="5472979" cy="1961822"/>
          </a:xfrm>
          <a:prstGeom prst="rect">
            <a:avLst/>
          </a:prstGeom>
        </p:spPr>
      </p:pic>
      <p:pic>
        <p:nvPicPr>
          <p:cNvPr id="5" name="Picture 4" descr="Screen Shot 2018-07-08 at 6.31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01" y="4736336"/>
            <a:ext cx="6598999" cy="21216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64632" y="2879802"/>
            <a:ext cx="1862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(not actually a Jr.)</a:t>
            </a:r>
          </a:p>
          <a:p>
            <a:r>
              <a:rPr lang="mr-IN" dirty="0" smtClean="0">
                <a:latin typeface="Arial"/>
                <a:cs typeface="Arial"/>
              </a:rPr>
              <a:t>¯\_(ツ)_/¯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991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 with quotes</a:t>
            </a:r>
          </a:p>
          <a:p>
            <a:endParaRPr lang="en-US" dirty="0"/>
          </a:p>
        </p:txBody>
      </p:sp>
      <p:pic>
        <p:nvPicPr>
          <p:cNvPr id="9" name="Picture 8" descr="Screen Shot 2018-07-13 at 8.1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7547"/>
            <a:ext cx="9144000" cy="30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34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fix this spreadsheet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Airbnb-comma.csv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34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Wrong-way (aka “fat”)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8.2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6918"/>
            <a:ext cx="9017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Fix: Copy + Paste (transpose)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8-07-13 at 8.2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84" y="2444652"/>
            <a:ext cx="7218632" cy="39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better</a:t>
            </a:r>
            <a:endParaRPr lang="en-US" dirty="0"/>
          </a:p>
        </p:txBody>
      </p:sp>
      <p:pic>
        <p:nvPicPr>
          <p:cNvPr id="4" name="Picture 3" descr="Screen Shot 2018-07-13 at 8.3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05"/>
            <a:ext cx="9144000" cy="35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</a:p>
          <a:p>
            <a:pPr lvl="1"/>
            <a:r>
              <a:rPr lang="en-US" dirty="0" smtClean="0"/>
              <a:t>People will sometimes just  BS what goes in there</a:t>
            </a:r>
          </a:p>
          <a:p>
            <a:endParaRPr lang="en-US" dirty="0"/>
          </a:p>
        </p:txBody>
      </p:sp>
      <p:pic>
        <p:nvPicPr>
          <p:cNvPr id="4" name="Picture 3" descr="Screen Shot 2018-07-13 at 8.3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703"/>
            <a:ext cx="9144000" cy="13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4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Fix: Empty or put in missing indicator</a:t>
            </a:r>
          </a:p>
          <a:p>
            <a:endParaRPr lang="en-US" dirty="0"/>
          </a:p>
        </p:txBody>
      </p:sp>
      <p:pic>
        <p:nvPicPr>
          <p:cNvPr id="4" name="Picture 3" descr="Screen Shot 2018-07-13 at 8.33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73" y="2985440"/>
            <a:ext cx="3779152" cy="3224172"/>
          </a:xfrm>
          <a:prstGeom prst="rect">
            <a:avLst/>
          </a:prstGeom>
        </p:spPr>
      </p:pic>
      <p:pic>
        <p:nvPicPr>
          <p:cNvPr id="5" name="Picture 4" descr="Screen Shot 2018-07-13 at 8.32.5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2"/>
          <a:stretch/>
        </p:blipFill>
        <p:spPr>
          <a:xfrm>
            <a:off x="678939" y="2985440"/>
            <a:ext cx="3671281" cy="31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0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</a:t>
            </a:r>
            <a:r>
              <a:rPr lang="en-US" dirty="0" smtClean="0"/>
              <a:t>-transpose-</a:t>
            </a:r>
            <a:r>
              <a:rPr lang="en-US" dirty="0" err="1" smtClean="0"/>
              <a:t>missing.csv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64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a data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Present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Typos and/or data input inconsistency</a:t>
            </a:r>
          </a:p>
          <a:p>
            <a:endParaRPr lang="en-US" dirty="0"/>
          </a:p>
        </p:txBody>
      </p:sp>
      <p:pic>
        <p:nvPicPr>
          <p:cNvPr id="5" name="Picture 4" descr="Screen Shot 2018-07-13 at 8.4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302"/>
            <a:ext cx="9144000" cy="11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2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Crazy outliers</a:t>
            </a:r>
          </a:p>
          <a:p>
            <a:r>
              <a:rPr lang="en-US" dirty="0" smtClean="0"/>
              <a:t>Different formatting (letter O </a:t>
            </a:r>
            <a:r>
              <a:rPr lang="en-US" dirty="0" err="1" smtClean="0"/>
              <a:t>vs</a:t>
            </a:r>
            <a:r>
              <a:rPr lang="en-US" dirty="0" smtClean="0"/>
              <a:t> # 0)</a:t>
            </a:r>
            <a:endParaRPr lang="en-US" dirty="0"/>
          </a:p>
        </p:txBody>
      </p:sp>
      <p:pic>
        <p:nvPicPr>
          <p:cNvPr id="6" name="Picture 5" descr="Screen Shot 2018-07-13 at 8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969"/>
            <a:ext cx="9144000" cy="12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Duplicates/amendments</a:t>
            </a:r>
          </a:p>
          <a:p>
            <a:endParaRPr lang="en-US" dirty="0"/>
          </a:p>
        </p:txBody>
      </p:sp>
      <p:pic>
        <p:nvPicPr>
          <p:cNvPr id="4" name="Picture 3" descr="Screen Shot 2018-07-13 at 8.5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4249"/>
            <a:ext cx="9144000" cy="15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57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Delete whole row by right clicking on row number</a:t>
            </a:r>
          </a:p>
          <a:p>
            <a:endParaRPr lang="en-US" dirty="0"/>
          </a:p>
        </p:txBody>
      </p:sp>
      <p:pic>
        <p:nvPicPr>
          <p:cNvPr id="5" name="Picture 4" descr="Screen Shot 2018-07-13 at 8.5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1" y="2527148"/>
            <a:ext cx="6029947" cy="39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-typos-</a:t>
            </a:r>
            <a:r>
              <a:rPr lang="en-US" dirty="0" err="1"/>
              <a:t>amndmts.csv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0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broken into sections</a:t>
            </a:r>
          </a:p>
          <a:p>
            <a:endParaRPr lang="en-US" dirty="0"/>
          </a:p>
        </p:txBody>
      </p:sp>
      <p:pic>
        <p:nvPicPr>
          <p:cNvPr id="5" name="Picture 4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619"/>
            <a:ext cx="9144000" cy="39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6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need for title up top</a:t>
            </a:r>
          </a:p>
          <a:p>
            <a:r>
              <a:rPr lang="en-US" dirty="0" smtClean="0"/>
              <a:t>Don’t want two headers</a:t>
            </a:r>
          </a:p>
          <a:p>
            <a:r>
              <a:rPr lang="en-US" dirty="0" smtClean="0"/>
              <a:t>If groupings are important, add one (or more) data column(s)!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103801"/>
            <a:ext cx="6406507" cy="27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64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Picture 3" descr="Screen Shot 2018-07-13 at 9.1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209"/>
            <a:ext cx="9144000" cy="25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Airbnb-sections.csv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0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 smtClean="0"/>
              <a:t>Merged cells</a:t>
            </a:r>
          </a:p>
          <a:p>
            <a:r>
              <a:rPr lang="en-US" sz="2500" dirty="0" smtClean="0"/>
              <a:t>People think they’re being ~*fancy*~</a:t>
            </a:r>
          </a:p>
          <a:p>
            <a:r>
              <a:rPr lang="en-US" sz="2500" dirty="0" smtClean="0"/>
              <a:t>They’re not. </a:t>
            </a:r>
          </a:p>
          <a:p>
            <a:pPr lvl="1"/>
            <a:r>
              <a:rPr lang="en-US" sz="2500" dirty="0" smtClean="0"/>
              <a:t>(They’re being dumb and should be ridiculed for it.)</a:t>
            </a:r>
          </a:p>
          <a:p>
            <a:endParaRPr lang="en-US" dirty="0"/>
          </a:p>
        </p:txBody>
      </p:sp>
      <p:pic>
        <p:nvPicPr>
          <p:cNvPr id="4" name="Picture 3" descr="Screen Shot 2018-07-13 at 9.2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204"/>
            <a:ext cx="9144000" cy="12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4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Why/when we need to clean data</a:t>
            </a:r>
          </a:p>
          <a:p>
            <a:pPr>
              <a:buFontTx/>
              <a:buChar char="-"/>
            </a:pPr>
            <a:r>
              <a:rPr lang="en-US" dirty="0" smtClean="0"/>
              <a:t>Five cleaning activities done with partners</a:t>
            </a:r>
          </a:p>
          <a:p>
            <a:pPr>
              <a:buFontTx/>
              <a:buChar char="-"/>
            </a:pPr>
            <a:r>
              <a:rPr lang="en-US" dirty="0" smtClean="0"/>
              <a:t>Advanced cleaning </a:t>
            </a:r>
            <a:r>
              <a:rPr lang="en-US" dirty="0"/>
              <a:t>techniques </a:t>
            </a:r>
            <a:r>
              <a:rPr lang="en-US" dirty="0" smtClean="0"/>
              <a:t>using </a:t>
            </a:r>
            <a:r>
              <a:rPr lang="en-US" dirty="0" smtClean="0"/>
              <a:t>Sublime Text and Excel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Unmerge and copy the value to the blank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13 at 9.2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2310279"/>
            <a:ext cx="8699500" cy="2400300"/>
          </a:xfrm>
          <a:prstGeom prst="rect">
            <a:avLst/>
          </a:prstGeom>
        </p:spPr>
      </p:pic>
      <p:pic>
        <p:nvPicPr>
          <p:cNvPr id="6" name="Picture 5" descr="Screen Shot 2018-07-13 at 9.26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940746"/>
            <a:ext cx="8211395" cy="164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40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Columns that should be split into two</a:t>
            </a:r>
          </a:p>
          <a:p>
            <a:endParaRPr lang="en-US" dirty="0"/>
          </a:p>
        </p:txBody>
      </p:sp>
      <p:pic>
        <p:nvPicPr>
          <p:cNvPr id="4" name="Picture 3" descr="Screen Shot 2018-07-13 at 9.2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3961"/>
            <a:ext cx="9144000" cy="15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a column next to it</a:t>
            </a:r>
          </a:p>
          <a:p>
            <a:endParaRPr lang="en-US" dirty="0"/>
          </a:p>
        </p:txBody>
      </p:sp>
      <p:pic>
        <p:nvPicPr>
          <p:cNvPr id="7" name="Picture 6" descr="Screen Shot 2018-07-13 at 9.3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247"/>
            <a:ext cx="9144000" cy="29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 to columns</a:t>
            </a:r>
          </a:p>
          <a:p>
            <a:endParaRPr lang="en-US" dirty="0"/>
          </a:p>
        </p:txBody>
      </p:sp>
      <p:pic>
        <p:nvPicPr>
          <p:cNvPr id="4" name="Picture 3" descr="Screen Shot 2018-07-13 at 9.32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42083" b="64222"/>
          <a:stretch/>
        </p:blipFill>
        <p:spPr>
          <a:xfrm>
            <a:off x="-1" y="2374900"/>
            <a:ext cx="8939479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6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works if data has a delimiter </a:t>
            </a:r>
            <a:r>
              <a:rPr lang="mr-IN" dirty="0" smtClean="0"/>
              <a:t>–</a:t>
            </a:r>
            <a:r>
              <a:rPr lang="en-US" dirty="0" smtClean="0"/>
              <a:t> something SEPARATING the data</a:t>
            </a:r>
          </a:p>
          <a:p>
            <a:endParaRPr lang="en-US" dirty="0"/>
          </a:p>
        </p:txBody>
      </p:sp>
      <p:pic>
        <p:nvPicPr>
          <p:cNvPr id="5" name="Picture 4" descr="Screen Shot 2018-07-13 at 9.3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2818496"/>
            <a:ext cx="5016500" cy="40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what your delimiter is</a:t>
            </a:r>
          </a:p>
          <a:p>
            <a:endParaRPr lang="en-US" dirty="0"/>
          </a:p>
        </p:txBody>
      </p:sp>
      <p:pic>
        <p:nvPicPr>
          <p:cNvPr id="4" name="Picture 3" descr="Screen Shot 2018-07-13 at 9.3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79198"/>
            <a:ext cx="4902200" cy="38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5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leave this (puts data in same place)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creen Shot 2018-07-13 at 9.3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48" y="2383114"/>
            <a:ext cx="5638147" cy="44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7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better </a:t>
            </a:r>
            <a:r>
              <a:rPr lang="en-US" dirty="0" smtClean="0">
                <a:sym typeface="Wingdings"/>
              </a:rPr>
              <a:t>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8-07-13 at 9.3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930"/>
            <a:ext cx="9144000" cy="13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Airbnb-cols.xlsx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4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g54e7f5be89c2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4" y="2133071"/>
            <a:ext cx="8096696" cy="38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5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onte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451"/>
            <a:ext cx="914400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9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do everything by hand, one at a time, but 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49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all blanks</a:t>
            </a:r>
          </a:p>
          <a:p>
            <a:endParaRPr lang="en-US" dirty="0"/>
          </a:p>
          <a:p>
            <a:r>
              <a:rPr lang="en-US" dirty="0" smtClean="0"/>
              <a:t>Salary data for Chicago:</a:t>
            </a:r>
          </a:p>
          <a:p>
            <a:pPr lvl="1"/>
            <a:r>
              <a:rPr lang="en-US" dirty="0" smtClean="0"/>
              <a:t>Hours “N/A” for salaried employees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Current_Employee_Names__Salaries__</a:t>
            </a:r>
            <a:r>
              <a:rPr lang="en-US" dirty="0" err="1" smtClean="0"/>
              <a:t>and_Position_Titles.csv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8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 then change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5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and replace</a:t>
            </a:r>
          </a:p>
          <a:p>
            <a:endParaRPr lang="en-US" dirty="0" smtClean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83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ADVANCED find and replace</a:t>
            </a:r>
          </a:p>
          <a:p>
            <a:pPr lvl="1"/>
            <a:r>
              <a:rPr lang="en-US" dirty="0" smtClean="0"/>
              <a:t>a.k.a. regular expressions</a:t>
            </a:r>
          </a:p>
          <a:p>
            <a:pPr lvl="1"/>
            <a:r>
              <a:rPr lang="en-US" dirty="0" smtClean="0"/>
              <a:t>a.k.a. regex</a:t>
            </a:r>
          </a:p>
          <a:p>
            <a:pPr lvl="1"/>
            <a:r>
              <a:rPr lang="en-US" dirty="0" smtClean="0"/>
              <a:t>a.k.a. misleadingly </a:t>
            </a:r>
            <a:r>
              <a:rPr lang="en-US" dirty="0" smtClean="0">
                <a:latin typeface="Cambria (Body)"/>
                <a:cs typeface="Cambria (Body)"/>
              </a:rPr>
              <a:t>intimidating pile of garbage </a:t>
            </a:r>
          </a:p>
          <a:p>
            <a:pPr marL="457200" lvl="1" indent="0">
              <a:buNone/>
            </a:pP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^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.*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   </a:t>
            </a:r>
            <a:r>
              <a:rPr lang="en-US" sz="3500" dirty="0" smtClean="0">
                <a:latin typeface="Cambria (Body)"/>
                <a:cs typeface="Cambria (Body)"/>
              </a:rPr>
              <a:t>or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    \n[A-</a:t>
            </a:r>
            <a:r>
              <a:rPr lang="en-US" sz="3500" dirty="0" err="1" smtClean="0">
                <a:solidFill>
                  <a:srgbClr val="FF0000"/>
                </a:solidFill>
                <a:latin typeface="Cambria (Body)"/>
                <a:cs typeface="Cambria (Body)"/>
              </a:rPr>
              <a:t>Za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-z]*\t  </a:t>
            </a:r>
            <a:r>
              <a:rPr lang="en-US" sz="3500" dirty="0" smtClean="0">
                <a:solidFill>
                  <a:srgbClr val="FFFFFF"/>
                </a:solidFill>
                <a:latin typeface="Cambria (Body)"/>
                <a:cs typeface="Cambria (Body)"/>
              </a:rPr>
              <a:t> or   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: 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\d*</a:t>
            </a:r>
            <a:r>
              <a:rPr lang="mr-IN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”</a:t>
            </a:r>
            <a:endParaRPr lang="en-US" sz="3500" dirty="0" smtClean="0">
              <a:solidFill>
                <a:srgbClr val="FF0000"/>
              </a:solidFill>
              <a:latin typeface="Cambria (Body)"/>
              <a:cs typeface="Cambria (Body)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1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Downtown-crime-</a:t>
            </a:r>
            <a:r>
              <a:rPr lang="en-US" dirty="0" err="1" smtClean="0"/>
              <a:t>data.csv</a:t>
            </a:r>
            <a:endParaRPr lang="en-US" dirty="0" smtClean="0"/>
          </a:p>
          <a:p>
            <a:pPr lvl="1"/>
            <a:r>
              <a:rPr lang="en-US" dirty="0" smtClean="0"/>
              <a:t>Make own column for TIME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Prepend zero to times between 0:00 and 9:59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46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Assignment</a:t>
            </a:r>
          </a:p>
          <a:p>
            <a:pPr lvl="1"/>
            <a:r>
              <a:rPr lang="en-US" dirty="0" smtClean="0"/>
              <a:t>Find a dataset to clean and document your steps</a:t>
            </a:r>
          </a:p>
          <a:p>
            <a:pPr lvl="1"/>
            <a:r>
              <a:rPr lang="en-US" dirty="0">
                <a:hlinkClick r:id="rId2"/>
              </a:rPr>
              <a:t>https://github.com/shmcminn/digitalframeworks-summer18/blob/master/class3/assignment3.</a:t>
            </a:r>
            <a:r>
              <a:rPr lang="en-US" dirty="0" smtClean="0">
                <a:hlinkClick r:id="rId2"/>
              </a:rPr>
              <a:t>md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897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Prevents this</a:t>
            </a:r>
            <a:endParaRPr lang="en-US" dirty="0"/>
          </a:p>
        </p:txBody>
      </p:sp>
      <p:pic>
        <p:nvPicPr>
          <p:cNvPr id="7" name="Picture 6" descr="Screen Shot 2018-07-08 at 4.5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02" y="0"/>
            <a:ext cx="3909060" cy="6858000"/>
          </a:xfrm>
          <a:prstGeom prst="rect">
            <a:avLst/>
          </a:prstGeom>
        </p:spPr>
      </p:pic>
      <p:pic>
        <p:nvPicPr>
          <p:cNvPr id="8" name="Picture 7" descr="Screen Shot 2018-07-08 at 4.5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112976"/>
            <a:ext cx="4504079" cy="20131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55474" y="1806977"/>
            <a:ext cx="2081827" cy="2356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831263" y="4010057"/>
            <a:ext cx="4870980" cy="4648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let’s you turn this</a:t>
            </a:r>
            <a:endParaRPr lang="en-US" dirty="0"/>
          </a:p>
        </p:txBody>
      </p:sp>
      <p:pic>
        <p:nvPicPr>
          <p:cNvPr id="4" name="Picture 3" descr="Screen Shot 2018-07-13 at 7.4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01" y="2736653"/>
            <a:ext cx="5161198" cy="3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Into this</a:t>
            </a:r>
            <a:endParaRPr lang="en-US" dirty="0"/>
          </a:p>
        </p:txBody>
      </p:sp>
      <p:pic>
        <p:nvPicPr>
          <p:cNvPr id="5" name="Picture 4" descr="IMG_09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27187" y="2946157"/>
            <a:ext cx="4325394" cy="3244046"/>
          </a:xfrm>
          <a:prstGeom prst="rect">
            <a:avLst/>
          </a:prstGeom>
        </p:spPr>
      </p:pic>
      <p:pic>
        <p:nvPicPr>
          <p:cNvPr id="6" name="Picture 5" descr="IMG_09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22" y="2472779"/>
            <a:ext cx="4871178" cy="365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you can (read: I did) mess up if you don’t clean</a:t>
            </a:r>
            <a:endParaRPr lang="en-US" dirty="0"/>
          </a:p>
        </p:txBody>
      </p:sp>
      <p:pic>
        <p:nvPicPr>
          <p:cNvPr id="8" name="Picture 7" descr="Screen Shot 2018-07-15 at 9.0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45" y="2328672"/>
            <a:ext cx="2683510" cy="42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9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18985</TotalTime>
  <Words>919</Words>
  <Application>Microsoft Macintosh PowerPoint</Application>
  <PresentationFormat>On-screen Show (4:3)</PresentationFormat>
  <Paragraphs>173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Twilight</vt:lpstr>
      <vt:lpstr>Cleaning Data</vt:lpstr>
      <vt:lpstr>Data stories?</vt:lpstr>
      <vt:lpstr>Steps to a data story</vt:lpstr>
      <vt:lpstr>Agenda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examples</vt:lpstr>
      <vt:lpstr>Data examples</vt:lpstr>
      <vt:lpstr>Data examples</vt:lpstr>
      <vt:lpstr>Data examples</vt:lpstr>
      <vt:lpstr>Data examples</vt:lpstr>
      <vt:lpstr>First, a word</vt:lpstr>
      <vt:lpstr>First, a word</vt:lpstr>
      <vt:lpstr>CSV =&gt; Excel</vt:lpstr>
      <vt:lpstr>First …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</vt:vector>
  </TitlesOfParts>
  <Company>CQRC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96</cp:revision>
  <dcterms:created xsi:type="dcterms:W3CDTF">2018-07-03T20:07:00Z</dcterms:created>
  <dcterms:modified xsi:type="dcterms:W3CDTF">2018-07-17T00:32:02Z</dcterms:modified>
</cp:coreProperties>
</file>